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5" r:id="rId5"/>
    <p:sldId id="266" r:id="rId6"/>
    <p:sldId id="261" r:id="rId7"/>
    <p:sldId id="262" r:id="rId8"/>
    <p:sldId id="263" r:id="rId9"/>
    <p:sldId id="264" r:id="rId10"/>
    <p:sldId id="260"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94" d="100"/>
          <a:sy n="94" d="100"/>
        </p:scale>
        <p:origin x="-1920"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1F29109-D42F-8942-98BE-D7630394E055}" type="datetimeFigureOut">
              <a:rPr lang="en-US" smtClean="0"/>
              <a:t>3/23/19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1347769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29109-D42F-8942-98BE-D7630394E055}" type="datetimeFigureOut">
              <a:rPr lang="en-US" smtClean="0"/>
              <a:t>3/23/19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33781865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29109-D42F-8942-98BE-D7630394E055}" type="datetimeFigureOut">
              <a:rPr lang="en-US" smtClean="0"/>
              <a:t>3/23/19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10405661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F29109-D42F-8942-98BE-D7630394E055}" type="datetimeFigureOut">
              <a:rPr lang="en-US" smtClean="0"/>
              <a:t>3/23/19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26438051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1F29109-D42F-8942-98BE-D7630394E055}" type="datetimeFigureOut">
              <a:rPr lang="en-US" smtClean="0"/>
              <a:t>3/23/19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2296883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1F29109-D42F-8942-98BE-D7630394E055}" type="datetimeFigureOut">
              <a:rPr lang="en-US" smtClean="0"/>
              <a:t>3/23/19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30741288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1F29109-D42F-8942-98BE-D7630394E055}" type="datetimeFigureOut">
              <a:rPr lang="en-US" smtClean="0"/>
              <a:t>3/23/19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1269260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1F29109-D42F-8942-98BE-D7630394E055}" type="datetimeFigureOut">
              <a:rPr lang="en-US" smtClean="0"/>
              <a:t>3/23/19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39649547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F29109-D42F-8942-98BE-D7630394E055}" type="datetimeFigureOut">
              <a:rPr lang="en-US" smtClean="0"/>
              <a:t>3/23/19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688689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F29109-D42F-8942-98BE-D7630394E055}" type="datetimeFigureOut">
              <a:rPr lang="en-US" smtClean="0"/>
              <a:t>3/23/19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3780116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F29109-D42F-8942-98BE-D7630394E055}" type="datetimeFigureOut">
              <a:rPr lang="en-US" smtClean="0"/>
              <a:t>3/23/19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0FB894-2A69-CE44-A40F-80F60AE5A5AF}" type="slidenum">
              <a:rPr lang="en-US" smtClean="0"/>
              <a:t>‹#›</a:t>
            </a:fld>
            <a:endParaRPr lang="en-US"/>
          </a:p>
        </p:txBody>
      </p:sp>
    </p:spTree>
    <p:extLst>
      <p:ext uri="{BB962C8B-B14F-4D97-AF65-F5344CB8AC3E}">
        <p14:creationId xmlns:p14="http://schemas.microsoft.com/office/powerpoint/2010/main" val="37855030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F29109-D42F-8942-98BE-D7630394E055}" type="datetimeFigureOut">
              <a:rPr lang="en-US" smtClean="0"/>
              <a:t>3/23/19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0FB894-2A69-CE44-A40F-80F60AE5A5AF}" type="slidenum">
              <a:rPr lang="en-US" smtClean="0"/>
              <a:t>‹#›</a:t>
            </a:fld>
            <a:endParaRPr lang="en-US"/>
          </a:p>
        </p:txBody>
      </p:sp>
    </p:spTree>
    <p:extLst>
      <p:ext uri="{BB962C8B-B14F-4D97-AF65-F5344CB8AC3E}">
        <p14:creationId xmlns:p14="http://schemas.microsoft.com/office/powerpoint/2010/main" val="1947767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4579" y="2053516"/>
            <a:ext cx="8968349" cy="241828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IBM Capstone Project </a:t>
            </a:r>
          </a:p>
          <a:p>
            <a:pPr algn="ctr"/>
            <a:r>
              <a:rPr lang="en-US" sz="3600" dirty="0" smtClean="0"/>
              <a:t>Battle of Neighborhoods Paris </a:t>
            </a:r>
            <a:r>
              <a:rPr lang="en-US" sz="3600" dirty="0" err="1" smtClean="0"/>
              <a:t>Vs</a:t>
            </a:r>
            <a:r>
              <a:rPr lang="en-US" sz="3600" dirty="0" smtClean="0"/>
              <a:t> Manhattan</a:t>
            </a:r>
          </a:p>
          <a:p>
            <a:pPr algn="ctr"/>
            <a:r>
              <a:rPr lang="en-US" sz="3600" dirty="0" smtClean="0"/>
              <a:t>Cluster analysis of Neighborhoods similarities</a:t>
            </a:r>
          </a:p>
        </p:txBody>
      </p:sp>
    </p:spTree>
    <p:extLst>
      <p:ext uri="{BB962C8B-B14F-4D97-AF65-F5344CB8AC3E}">
        <p14:creationId xmlns:p14="http://schemas.microsoft.com/office/powerpoint/2010/main" val="244847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24211" y="634969"/>
            <a:ext cx="7390865" cy="7025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Conclusion</a:t>
            </a:r>
            <a:endParaRPr lang="en-US" sz="3600" dirty="0"/>
          </a:p>
        </p:txBody>
      </p:sp>
      <p:sp>
        <p:nvSpPr>
          <p:cNvPr id="5" name="Rectangle 4"/>
          <p:cNvSpPr/>
          <p:nvPr/>
        </p:nvSpPr>
        <p:spPr>
          <a:xfrm>
            <a:off x="824211" y="1715767"/>
            <a:ext cx="7390865" cy="418809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000" dirty="0" smtClean="0"/>
              <a:t>In this report, we tried to find the similarities between the neighborhoods of Paris and Manhattan using Foursquare venues recommendations data. We have only used rates of venues listed in neighborhoods for comparison. When evaluating against ground truth data, we found that there are many similarities between clusters found in Paris and Manhattan.</a:t>
            </a:r>
          </a:p>
          <a:p>
            <a:pPr algn="just"/>
            <a:endParaRPr lang="en-US" sz="2000" dirty="0" smtClean="0"/>
          </a:p>
          <a:p>
            <a:pPr algn="just"/>
            <a:r>
              <a:rPr lang="en-US" sz="2000" dirty="0" smtClean="0"/>
              <a:t>Tourists will find Paris and Manhattan as good attractions and plan confidently visiting the places.</a:t>
            </a:r>
          </a:p>
          <a:p>
            <a:pPr algn="just"/>
            <a:endParaRPr lang="en-US" sz="2000" dirty="0" smtClean="0"/>
          </a:p>
          <a:p>
            <a:pPr algn="just"/>
            <a:r>
              <a:rPr lang="en-US" sz="2000" dirty="0" smtClean="0"/>
              <a:t>The travel booking site can provide these similarities and finding to the potential tourists and help them make the booking confidently.</a:t>
            </a:r>
            <a:endParaRPr lang="en-US" sz="2000" dirty="0"/>
          </a:p>
        </p:txBody>
      </p:sp>
    </p:spTree>
    <p:extLst>
      <p:ext uri="{BB962C8B-B14F-4D97-AF65-F5344CB8AC3E}">
        <p14:creationId xmlns:p14="http://schemas.microsoft.com/office/powerpoint/2010/main" val="4060802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24211" y="1742787"/>
            <a:ext cx="7390865" cy="7025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600" dirty="0" smtClean="0"/>
              <a:t>Problem Statement</a:t>
            </a:r>
            <a:endParaRPr lang="en-US" sz="3600" dirty="0"/>
          </a:p>
        </p:txBody>
      </p:sp>
      <p:sp>
        <p:nvSpPr>
          <p:cNvPr id="5" name="Rectangle 4"/>
          <p:cNvSpPr/>
          <p:nvPr/>
        </p:nvSpPr>
        <p:spPr>
          <a:xfrm>
            <a:off x="824211" y="2931664"/>
            <a:ext cx="7390865" cy="2972194"/>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just"/>
            <a:r>
              <a:rPr lang="en-US" sz="2400" dirty="0" smtClean="0"/>
              <a:t>A travel booking websites wants to help their potential customers understand the similarities/dis-similarities between New Your and Paris so that the customers can understand and make informed decision to choose their holiday destination.</a:t>
            </a:r>
            <a:endParaRPr lang="en-US" sz="2400" dirty="0"/>
          </a:p>
        </p:txBody>
      </p:sp>
    </p:spTree>
    <p:extLst>
      <p:ext uri="{BB962C8B-B14F-4D97-AF65-F5344CB8AC3E}">
        <p14:creationId xmlns:p14="http://schemas.microsoft.com/office/powerpoint/2010/main" val="2752494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24211" y="594439"/>
            <a:ext cx="7390865" cy="7025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smtClean="0"/>
              <a:t>Solution</a:t>
            </a:r>
            <a:endParaRPr lang="en-US" sz="4800" dirty="0"/>
          </a:p>
        </p:txBody>
      </p:sp>
      <p:sp>
        <p:nvSpPr>
          <p:cNvPr id="5" name="Rectangle 4"/>
          <p:cNvSpPr/>
          <p:nvPr/>
        </p:nvSpPr>
        <p:spPr>
          <a:xfrm>
            <a:off x="824211" y="1553646"/>
            <a:ext cx="7390865" cy="483657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just"/>
            <a:r>
              <a:rPr lang="en-US" dirty="0" smtClean="0"/>
              <a:t>We will build the clustering model. After clustering the data we will try to identify possible similarities in clusters of venues between Paris and Manhattan. For this we will use the k-Means method provided by </a:t>
            </a:r>
            <a:r>
              <a:rPr lang="en-US" dirty="0" err="1" smtClean="0"/>
              <a:t>Scikit</a:t>
            </a:r>
            <a:r>
              <a:rPr lang="en-US" dirty="0" smtClean="0"/>
              <a:t>-Learn Machine Learning library.</a:t>
            </a:r>
          </a:p>
          <a:p>
            <a:pPr algn="just"/>
            <a:endParaRPr lang="en-US" dirty="0" smtClean="0"/>
          </a:p>
          <a:p>
            <a:pPr algn="just"/>
            <a:r>
              <a:rPr lang="en-US" dirty="0" smtClean="0"/>
              <a:t>We will achieve this by following the below steps :::::</a:t>
            </a:r>
          </a:p>
          <a:p>
            <a:pPr algn="just"/>
            <a:endParaRPr lang="en-US" dirty="0" smtClean="0"/>
          </a:p>
          <a:p>
            <a:pPr algn="just"/>
            <a:r>
              <a:rPr lang="en-US" dirty="0" smtClean="0"/>
              <a:t>A. First we will explore each neighborhood from Paris and Manhattan. We will consider 10 categories of venues for each arrondissement from Paris and neighborhood from Manhattan</a:t>
            </a:r>
          </a:p>
          <a:p>
            <a:pPr algn="just"/>
            <a:endParaRPr lang="en-US" dirty="0" smtClean="0"/>
          </a:p>
          <a:p>
            <a:pPr algn="just"/>
            <a:r>
              <a:rPr lang="en-US" dirty="0" smtClean="0"/>
              <a:t>B. We will cluster the venues from Paris and Manhattan and then visualize them in on a map separately.</a:t>
            </a:r>
          </a:p>
          <a:p>
            <a:pPr algn="just"/>
            <a:endParaRPr lang="en-US" dirty="0" smtClean="0"/>
          </a:p>
          <a:p>
            <a:pPr algn="just"/>
            <a:r>
              <a:rPr lang="en-US" dirty="0" smtClean="0"/>
              <a:t>C. Fit the data with the k-Means model</a:t>
            </a:r>
          </a:p>
          <a:p>
            <a:pPr algn="just"/>
            <a:endParaRPr lang="en-US" dirty="0" smtClean="0"/>
          </a:p>
          <a:p>
            <a:pPr algn="just"/>
            <a:r>
              <a:rPr lang="en-US" dirty="0" smtClean="0"/>
              <a:t>D. Visualize the clusters on the city Paris and Manhattan maps</a:t>
            </a:r>
            <a:endParaRPr lang="en-US" dirty="0"/>
          </a:p>
        </p:txBody>
      </p:sp>
    </p:spTree>
    <p:extLst>
      <p:ext uri="{BB962C8B-B14F-4D97-AF65-F5344CB8AC3E}">
        <p14:creationId xmlns:p14="http://schemas.microsoft.com/office/powerpoint/2010/main" val="25478684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24211" y="594439"/>
            <a:ext cx="7390865" cy="7025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smtClean="0"/>
              <a:t>Data Points </a:t>
            </a:r>
            <a:r>
              <a:rPr lang="mr-IN" sz="4800" dirty="0" smtClean="0"/>
              <a:t>–</a:t>
            </a:r>
            <a:r>
              <a:rPr lang="en-US" sz="4800" dirty="0"/>
              <a:t> </a:t>
            </a:r>
            <a:r>
              <a:rPr lang="en-US" sz="4800" dirty="0" smtClean="0"/>
              <a:t>Paris</a:t>
            </a:r>
            <a:endParaRPr lang="en-US" sz="4800" dirty="0"/>
          </a:p>
        </p:txBody>
      </p:sp>
      <p:sp>
        <p:nvSpPr>
          <p:cNvPr id="5" name="Rectangle 4"/>
          <p:cNvSpPr/>
          <p:nvPr/>
        </p:nvSpPr>
        <p:spPr>
          <a:xfrm>
            <a:off x="824211" y="1553646"/>
            <a:ext cx="7390865" cy="483657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just"/>
            <a:r>
              <a:rPr lang="en-US" dirty="0"/>
              <a:t>Paris and New York Geographical Data</a:t>
            </a:r>
          </a:p>
          <a:p>
            <a:pPr algn="just"/>
            <a:r>
              <a:rPr lang="en-US" dirty="0"/>
              <a:t>Paris geographical data</a:t>
            </a:r>
          </a:p>
          <a:p>
            <a:pPr algn="just"/>
            <a:endParaRPr lang="en-US" dirty="0"/>
          </a:p>
          <a:p>
            <a:pPr algn="just"/>
            <a:r>
              <a:rPr lang="en-US" dirty="0"/>
              <a:t>The city of Paris is divided into twenty </a:t>
            </a:r>
            <a:r>
              <a:rPr lang="en-US" dirty="0" err="1"/>
              <a:t>arrondissements</a:t>
            </a:r>
            <a:r>
              <a:rPr lang="en-US" dirty="0"/>
              <a:t> </a:t>
            </a:r>
            <a:r>
              <a:rPr lang="en-US" dirty="0" err="1"/>
              <a:t>municipaux</a:t>
            </a:r>
            <a:r>
              <a:rPr lang="en-US" dirty="0"/>
              <a:t>, administrative districts, more simply referred to as </a:t>
            </a:r>
            <a:r>
              <a:rPr lang="en-US" dirty="0" err="1"/>
              <a:t>arrondissements</a:t>
            </a:r>
            <a:r>
              <a:rPr lang="en-US" dirty="0"/>
              <a:t>. These are not to be confused with departmental </a:t>
            </a:r>
            <a:r>
              <a:rPr lang="en-US" dirty="0" err="1"/>
              <a:t>arrondissements</a:t>
            </a:r>
            <a:r>
              <a:rPr lang="en-US" dirty="0"/>
              <a:t>, which subdivide the 100 French </a:t>
            </a:r>
            <a:r>
              <a:rPr lang="en-US" dirty="0" err="1"/>
              <a:t>départements</a:t>
            </a:r>
            <a:r>
              <a:rPr lang="en-US" dirty="0"/>
              <a:t>. The word "arrondissement", when applied to Paris, refers almost always to the municipal </a:t>
            </a:r>
            <a:r>
              <a:rPr lang="en-US" dirty="0" err="1"/>
              <a:t>arrondissements</a:t>
            </a:r>
            <a:r>
              <a:rPr lang="en-US" dirty="0"/>
              <a:t> listed below. The number of the arrondissement is indicated by the last two digits in most Parisian postal codes (75001 up to 75020).</a:t>
            </a:r>
          </a:p>
          <a:p>
            <a:pPr algn="just"/>
            <a:endParaRPr lang="en-US" dirty="0"/>
          </a:p>
          <a:p>
            <a:pPr algn="just"/>
            <a:r>
              <a:rPr lang="en-US" dirty="0"/>
              <a:t>The twenty </a:t>
            </a:r>
            <a:r>
              <a:rPr lang="en-US" dirty="0" err="1"/>
              <a:t>arrondissements</a:t>
            </a:r>
            <a:r>
              <a:rPr lang="en-US" dirty="0"/>
              <a:t> are arranged in the form of a clockwise spiral (often likened to a snail shell), starting from the middle of the city, with the first on the Right Bank (north bank) of the Seine. Lyon and Marseille have, more recently, also been subdivided into </a:t>
            </a:r>
            <a:r>
              <a:rPr lang="en-US" dirty="0" err="1"/>
              <a:t>arrondissements</a:t>
            </a:r>
            <a:r>
              <a:rPr lang="en-US" dirty="0"/>
              <a:t>.</a:t>
            </a:r>
          </a:p>
          <a:p>
            <a:pPr algn="just"/>
            <a:endParaRPr lang="en-US" dirty="0"/>
          </a:p>
          <a:p>
            <a:pPr algn="just"/>
            <a:r>
              <a:rPr lang="en-US" dirty="0"/>
              <a:t>https://</a:t>
            </a:r>
            <a:r>
              <a:rPr lang="en-US" dirty="0" err="1"/>
              <a:t>en.wikipedia.org</a:t>
            </a:r>
            <a:r>
              <a:rPr lang="en-US" dirty="0"/>
              <a:t>/wiki/</a:t>
            </a:r>
            <a:r>
              <a:rPr lang="en-US" dirty="0" err="1"/>
              <a:t>Arrondissements_of_Paris</a:t>
            </a:r>
            <a:endParaRPr lang="en-US" dirty="0"/>
          </a:p>
        </p:txBody>
      </p:sp>
    </p:spTree>
    <p:extLst>
      <p:ext uri="{BB962C8B-B14F-4D97-AF65-F5344CB8AC3E}">
        <p14:creationId xmlns:p14="http://schemas.microsoft.com/office/powerpoint/2010/main" val="2875374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24211" y="594439"/>
            <a:ext cx="7390865" cy="70251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800" dirty="0" smtClean="0"/>
              <a:t>Data Points </a:t>
            </a:r>
            <a:r>
              <a:rPr lang="mr-IN" sz="4800" dirty="0" smtClean="0"/>
              <a:t>–</a:t>
            </a:r>
            <a:r>
              <a:rPr lang="en-US" sz="4800" dirty="0" smtClean="0"/>
              <a:t> New York</a:t>
            </a:r>
            <a:endParaRPr lang="en-US" sz="4800" dirty="0"/>
          </a:p>
        </p:txBody>
      </p:sp>
      <p:sp>
        <p:nvSpPr>
          <p:cNvPr id="5" name="Rectangle 4"/>
          <p:cNvSpPr/>
          <p:nvPr/>
        </p:nvSpPr>
        <p:spPr>
          <a:xfrm>
            <a:off x="824211" y="1553646"/>
            <a:ext cx="7390865" cy="483657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just"/>
            <a:r>
              <a:rPr lang="en-US" dirty="0"/>
              <a:t>New York geographical data</a:t>
            </a:r>
          </a:p>
          <a:p>
            <a:pPr algn="just"/>
            <a:endParaRPr lang="en-US" dirty="0"/>
          </a:p>
          <a:p>
            <a:pPr algn="just"/>
            <a:r>
              <a:rPr lang="en-US" dirty="0"/>
              <a:t>New York Neighborhood has a total of 5 boroughs and 306 neighborhoods. In order to </a:t>
            </a:r>
            <a:r>
              <a:rPr lang="en-US" dirty="0" smtClean="0"/>
              <a:t>segment </a:t>
            </a:r>
            <a:r>
              <a:rPr lang="en-US" dirty="0"/>
              <a:t>the neighborhoods and explore them, we will essentially need a dataset that contains the 5 boroughs and the neighborhoods that exist in each borough as well as the the latitude and </a:t>
            </a:r>
            <a:r>
              <a:rPr lang="en-US" dirty="0" smtClean="0"/>
              <a:t>longitude </a:t>
            </a:r>
            <a:r>
              <a:rPr lang="en-US" dirty="0"/>
              <a:t>coordinates of each neighborhood.</a:t>
            </a:r>
          </a:p>
          <a:p>
            <a:pPr algn="just"/>
            <a:endParaRPr lang="en-US" dirty="0"/>
          </a:p>
          <a:p>
            <a:pPr algn="just"/>
            <a:r>
              <a:rPr lang="en-US" dirty="0"/>
              <a:t>Luckily, this dataset exists for free on the web, here is the link to the dataset: https://</a:t>
            </a:r>
            <a:r>
              <a:rPr lang="en-US" dirty="0" err="1"/>
              <a:t>geo.nyu.edu</a:t>
            </a:r>
            <a:r>
              <a:rPr lang="en-US" dirty="0"/>
              <a:t>/catalog/nyu_2451_34572</a:t>
            </a:r>
          </a:p>
          <a:p>
            <a:pPr algn="just"/>
            <a:endParaRPr lang="en-US" dirty="0"/>
          </a:p>
          <a:p>
            <a:pPr algn="just"/>
            <a:r>
              <a:rPr lang="en-US" dirty="0"/>
              <a:t>For our convenience, I will simply use the file that is already placed on the IBM server, so we can simply run a </a:t>
            </a:r>
            <a:r>
              <a:rPr lang="en-US" dirty="0" err="1"/>
              <a:t>wget</a:t>
            </a:r>
            <a:r>
              <a:rPr lang="en-US" dirty="0"/>
              <a:t> command and access the data.</a:t>
            </a:r>
            <a:endParaRPr lang="en-US" dirty="0"/>
          </a:p>
        </p:txBody>
      </p:sp>
    </p:spTree>
    <p:extLst>
      <p:ext uri="{BB962C8B-B14F-4D97-AF65-F5344CB8AC3E}">
        <p14:creationId xmlns:p14="http://schemas.microsoft.com/office/powerpoint/2010/main" val="170248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97187" y="432319"/>
            <a:ext cx="7282772" cy="64847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Paris Neighborhoods Clusters</a:t>
            </a:r>
            <a:endParaRPr lang="en-US" dirty="0"/>
          </a:p>
        </p:txBody>
      </p:sp>
      <p:pic>
        <p:nvPicPr>
          <p:cNvPr id="6" name="Picture 5" descr="Screen Shot 2019-03-23 at 12.00.4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978" y="1202925"/>
            <a:ext cx="7933920" cy="5352154"/>
          </a:xfrm>
          <a:prstGeom prst="rect">
            <a:avLst/>
          </a:prstGeom>
        </p:spPr>
      </p:pic>
    </p:spTree>
    <p:extLst>
      <p:ext uri="{BB962C8B-B14F-4D97-AF65-F5344CB8AC3E}">
        <p14:creationId xmlns:p14="http://schemas.microsoft.com/office/powerpoint/2010/main" val="2412748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5746" y="2795668"/>
            <a:ext cx="6458562" cy="2862323"/>
          </a:xfrm>
          <a:prstGeom prst="rect">
            <a:avLst/>
          </a:prstGeom>
          <a:noFill/>
        </p:spPr>
        <p:txBody>
          <a:bodyPr wrap="square" rtlCol="0">
            <a:spAutoFit/>
          </a:bodyPr>
          <a:lstStyle/>
          <a:p>
            <a:r>
              <a:rPr lang="en-US" dirty="0"/>
              <a:t>We have five clusters in Paris with two of them (2 and 3) having only 1 neighborhood.</a:t>
            </a:r>
          </a:p>
          <a:p>
            <a:endParaRPr lang="en-US" dirty="0"/>
          </a:p>
          <a:p>
            <a:r>
              <a:rPr lang="en-US" dirty="0"/>
              <a:t>Below is the color coding from the above image:</a:t>
            </a:r>
          </a:p>
          <a:p>
            <a:endParaRPr lang="en-US" dirty="0"/>
          </a:p>
          <a:p>
            <a:r>
              <a:rPr lang="en-US" dirty="0"/>
              <a:t>Cluster 0 </a:t>
            </a:r>
            <a:r>
              <a:rPr lang="mr-IN" dirty="0" smtClean="0"/>
              <a:t>–</a:t>
            </a:r>
            <a:r>
              <a:rPr lang="en-US" dirty="0" smtClean="0"/>
              <a:t> Red</a:t>
            </a:r>
          </a:p>
          <a:p>
            <a:r>
              <a:rPr lang="en-US" dirty="0" smtClean="0"/>
              <a:t>Cluster </a:t>
            </a:r>
            <a:r>
              <a:rPr lang="en-US" dirty="0"/>
              <a:t>1 </a:t>
            </a:r>
            <a:r>
              <a:rPr lang="mr-IN" dirty="0" smtClean="0"/>
              <a:t>–</a:t>
            </a:r>
            <a:r>
              <a:rPr lang="en-US" dirty="0" smtClean="0"/>
              <a:t> Purple</a:t>
            </a:r>
            <a:endParaRPr lang="en-US" dirty="0"/>
          </a:p>
          <a:p>
            <a:r>
              <a:rPr lang="en-US" dirty="0" smtClean="0"/>
              <a:t>Cluster </a:t>
            </a:r>
            <a:r>
              <a:rPr lang="en-US" dirty="0"/>
              <a:t>2 - Light </a:t>
            </a:r>
            <a:r>
              <a:rPr lang="en-US" dirty="0" smtClean="0"/>
              <a:t>Blue</a:t>
            </a:r>
            <a:endParaRPr lang="en-US" dirty="0"/>
          </a:p>
          <a:p>
            <a:r>
              <a:rPr lang="en-US" dirty="0" smtClean="0"/>
              <a:t>Cluster </a:t>
            </a:r>
            <a:r>
              <a:rPr lang="en-US" dirty="0"/>
              <a:t>3 - Light </a:t>
            </a:r>
            <a:r>
              <a:rPr lang="en-US" dirty="0" smtClean="0"/>
              <a:t>Green</a:t>
            </a:r>
            <a:endParaRPr lang="en-US" dirty="0"/>
          </a:p>
          <a:p>
            <a:r>
              <a:rPr lang="en-US" dirty="0" smtClean="0"/>
              <a:t>Cluster </a:t>
            </a:r>
            <a:r>
              <a:rPr lang="en-US" dirty="0"/>
              <a:t>4 - Orange</a:t>
            </a:r>
          </a:p>
        </p:txBody>
      </p:sp>
      <p:sp>
        <p:nvSpPr>
          <p:cNvPr id="5" name="Rectangle 4"/>
          <p:cNvSpPr/>
          <p:nvPr/>
        </p:nvSpPr>
        <p:spPr>
          <a:xfrm>
            <a:off x="1445746" y="1702257"/>
            <a:ext cx="6147794" cy="91867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Color Coding of Neighborhoods - Paris</a:t>
            </a:r>
            <a:endParaRPr lang="en-US" dirty="0"/>
          </a:p>
        </p:txBody>
      </p:sp>
    </p:spTree>
    <p:extLst>
      <p:ext uri="{BB962C8B-B14F-4D97-AF65-F5344CB8AC3E}">
        <p14:creationId xmlns:p14="http://schemas.microsoft.com/office/powerpoint/2010/main" val="925544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97187" y="432319"/>
            <a:ext cx="7282772" cy="64847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Manhattan Neighborhoods Clusters</a:t>
            </a:r>
            <a:endParaRPr lang="en-US" dirty="0"/>
          </a:p>
        </p:txBody>
      </p:sp>
      <p:pic>
        <p:nvPicPr>
          <p:cNvPr id="2" name="Picture 1" descr="Screen Shot 2019-03-23 at 12.04.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8256" y="1436004"/>
            <a:ext cx="7201703" cy="5142595"/>
          </a:xfrm>
          <a:prstGeom prst="rect">
            <a:avLst/>
          </a:prstGeom>
        </p:spPr>
      </p:pic>
    </p:spTree>
    <p:extLst>
      <p:ext uri="{BB962C8B-B14F-4D97-AF65-F5344CB8AC3E}">
        <p14:creationId xmlns:p14="http://schemas.microsoft.com/office/powerpoint/2010/main" val="1228527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445746" y="2795668"/>
            <a:ext cx="6458562" cy="2585323"/>
          </a:xfrm>
          <a:prstGeom prst="rect">
            <a:avLst/>
          </a:prstGeom>
          <a:noFill/>
        </p:spPr>
        <p:txBody>
          <a:bodyPr wrap="square" rtlCol="0">
            <a:spAutoFit/>
          </a:bodyPr>
          <a:lstStyle/>
          <a:p>
            <a:r>
              <a:rPr lang="en-US" dirty="0"/>
              <a:t>We have five clusters in Manhattan</a:t>
            </a:r>
            <a:r>
              <a:rPr lang="en-US" dirty="0" smtClean="0"/>
              <a:t>.</a:t>
            </a:r>
          </a:p>
          <a:p>
            <a:endParaRPr lang="en-US" dirty="0"/>
          </a:p>
          <a:p>
            <a:r>
              <a:rPr lang="en-US" dirty="0"/>
              <a:t>Below is the color coding from the above image:</a:t>
            </a:r>
          </a:p>
          <a:p>
            <a:endParaRPr lang="en-US" dirty="0"/>
          </a:p>
          <a:p>
            <a:r>
              <a:rPr lang="en-US" dirty="0"/>
              <a:t>Cluster 0 </a:t>
            </a:r>
            <a:r>
              <a:rPr lang="mr-IN" dirty="0" smtClean="0"/>
              <a:t>–</a:t>
            </a:r>
            <a:r>
              <a:rPr lang="en-US" dirty="0" smtClean="0"/>
              <a:t> Red</a:t>
            </a:r>
          </a:p>
          <a:p>
            <a:r>
              <a:rPr lang="en-US" dirty="0" smtClean="0"/>
              <a:t>Cluster </a:t>
            </a:r>
            <a:r>
              <a:rPr lang="en-US" dirty="0"/>
              <a:t>1 </a:t>
            </a:r>
            <a:r>
              <a:rPr lang="mr-IN" dirty="0" smtClean="0"/>
              <a:t>–</a:t>
            </a:r>
            <a:r>
              <a:rPr lang="en-US" dirty="0" smtClean="0"/>
              <a:t> Purple</a:t>
            </a:r>
            <a:endParaRPr lang="en-US" dirty="0"/>
          </a:p>
          <a:p>
            <a:r>
              <a:rPr lang="en-US" dirty="0" smtClean="0"/>
              <a:t>Cluster </a:t>
            </a:r>
            <a:r>
              <a:rPr lang="en-US" dirty="0"/>
              <a:t>2 - Light </a:t>
            </a:r>
            <a:r>
              <a:rPr lang="en-US" dirty="0" smtClean="0"/>
              <a:t>Blue</a:t>
            </a:r>
            <a:endParaRPr lang="en-US" dirty="0"/>
          </a:p>
          <a:p>
            <a:r>
              <a:rPr lang="en-US" dirty="0" smtClean="0"/>
              <a:t>Cluster </a:t>
            </a:r>
            <a:r>
              <a:rPr lang="en-US" dirty="0"/>
              <a:t>3 - Light </a:t>
            </a:r>
            <a:r>
              <a:rPr lang="en-US" dirty="0" smtClean="0"/>
              <a:t>Green</a:t>
            </a:r>
            <a:endParaRPr lang="en-US" dirty="0"/>
          </a:p>
          <a:p>
            <a:r>
              <a:rPr lang="en-US" dirty="0" smtClean="0"/>
              <a:t>Cluster </a:t>
            </a:r>
            <a:r>
              <a:rPr lang="en-US" dirty="0"/>
              <a:t>4 - Orange</a:t>
            </a:r>
          </a:p>
        </p:txBody>
      </p:sp>
      <p:sp>
        <p:nvSpPr>
          <p:cNvPr id="5" name="Rectangle 4"/>
          <p:cNvSpPr/>
          <p:nvPr/>
        </p:nvSpPr>
        <p:spPr>
          <a:xfrm>
            <a:off x="1445746" y="1702257"/>
            <a:ext cx="6147794" cy="918678"/>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Color Coding of Neighborhoods - Manhattan</a:t>
            </a:r>
            <a:endParaRPr lang="en-US" dirty="0"/>
          </a:p>
        </p:txBody>
      </p:sp>
    </p:spTree>
    <p:extLst>
      <p:ext uri="{BB962C8B-B14F-4D97-AF65-F5344CB8AC3E}">
        <p14:creationId xmlns:p14="http://schemas.microsoft.com/office/powerpoint/2010/main" val="36329936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TotalTime>
  <Words>681</Words>
  <Application>Microsoft Macintosh PowerPoint</Application>
  <PresentationFormat>On-screen Show (4:3)</PresentationFormat>
  <Paragraphs>62</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dc:creator>
  <cp:lastModifiedBy>V</cp:lastModifiedBy>
  <cp:revision>5</cp:revision>
  <dcterms:created xsi:type="dcterms:W3CDTF">2019-03-23T15:13:32Z</dcterms:created>
  <dcterms:modified xsi:type="dcterms:W3CDTF">2019-03-23T16:10:34Z</dcterms:modified>
</cp:coreProperties>
</file>

<file path=docProps/thumbnail.jpeg>
</file>